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77"/>
    <p:restoredTop sz="95741"/>
  </p:normalViewPr>
  <p:slideViewPr>
    <p:cSldViewPr snapToGrid="0">
      <p:cViewPr>
        <p:scale>
          <a:sx n="100" d="100"/>
          <a:sy n="100" d="100"/>
        </p:scale>
        <p:origin x="352" y="560"/>
      </p:cViewPr>
      <p:guideLst>
        <p:guide orient="horz" pos="9535"/>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B948E-D4F2-9746-873F-24C8625556AB}" type="datetimeFigureOut">
              <a:rPr lang="de-DE" smtClean="0"/>
              <a:t>07.11.23</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1C280-7A5B-7F45-AEAB-68789B4378A9}" type="slidenum">
              <a:rPr lang="de-DE" smtClean="0"/>
              <a:t>‹Nr.›</a:t>
            </a:fld>
            <a:endParaRPr lang="de-DE"/>
          </a:p>
        </p:txBody>
      </p:sp>
    </p:spTree>
    <p:extLst>
      <p:ext uri="{BB962C8B-B14F-4D97-AF65-F5344CB8AC3E}">
        <p14:creationId xmlns:p14="http://schemas.microsoft.com/office/powerpoint/2010/main" val="3855488595"/>
      </p:ext>
    </p:extLst>
  </p:cSld>
  <p:clrMap bg1="lt1" tx1="dk1" bg2="lt2" tx2="dk2" accent1="accent1" accent2="accent2" accent3="accent3" accent4="accent4" accent5="accent5" accent6="accent6" hlink="hlink" folHlink="folHlink"/>
  <p:notesStyle>
    <a:lvl1pPr marL="0" algn="l" defTabSz="2479578" rtl="0" eaLnBrk="1" latinLnBrk="0" hangingPunct="1">
      <a:defRPr sz="3254" kern="1200">
        <a:solidFill>
          <a:schemeClr val="tx1"/>
        </a:solidFill>
        <a:latin typeface="+mn-lt"/>
        <a:ea typeface="+mn-ea"/>
        <a:cs typeface="+mn-cs"/>
      </a:defRPr>
    </a:lvl1pPr>
    <a:lvl2pPr marL="1239789" algn="l" defTabSz="2479578" rtl="0" eaLnBrk="1" latinLnBrk="0" hangingPunct="1">
      <a:defRPr sz="3254" kern="1200">
        <a:solidFill>
          <a:schemeClr val="tx1"/>
        </a:solidFill>
        <a:latin typeface="+mn-lt"/>
        <a:ea typeface="+mn-ea"/>
        <a:cs typeface="+mn-cs"/>
      </a:defRPr>
    </a:lvl2pPr>
    <a:lvl3pPr marL="2479578" algn="l" defTabSz="2479578" rtl="0" eaLnBrk="1" latinLnBrk="0" hangingPunct="1">
      <a:defRPr sz="3254" kern="1200">
        <a:solidFill>
          <a:schemeClr val="tx1"/>
        </a:solidFill>
        <a:latin typeface="+mn-lt"/>
        <a:ea typeface="+mn-ea"/>
        <a:cs typeface="+mn-cs"/>
      </a:defRPr>
    </a:lvl3pPr>
    <a:lvl4pPr marL="3719368" algn="l" defTabSz="2479578" rtl="0" eaLnBrk="1" latinLnBrk="0" hangingPunct="1">
      <a:defRPr sz="3254" kern="1200">
        <a:solidFill>
          <a:schemeClr val="tx1"/>
        </a:solidFill>
        <a:latin typeface="+mn-lt"/>
        <a:ea typeface="+mn-ea"/>
        <a:cs typeface="+mn-cs"/>
      </a:defRPr>
    </a:lvl4pPr>
    <a:lvl5pPr marL="4959157" algn="l" defTabSz="2479578" rtl="0" eaLnBrk="1" latinLnBrk="0" hangingPunct="1">
      <a:defRPr sz="3254" kern="1200">
        <a:solidFill>
          <a:schemeClr val="tx1"/>
        </a:solidFill>
        <a:latin typeface="+mn-lt"/>
        <a:ea typeface="+mn-ea"/>
        <a:cs typeface="+mn-cs"/>
      </a:defRPr>
    </a:lvl5pPr>
    <a:lvl6pPr marL="6198946" algn="l" defTabSz="2479578" rtl="0" eaLnBrk="1" latinLnBrk="0" hangingPunct="1">
      <a:defRPr sz="3254" kern="1200">
        <a:solidFill>
          <a:schemeClr val="tx1"/>
        </a:solidFill>
        <a:latin typeface="+mn-lt"/>
        <a:ea typeface="+mn-ea"/>
        <a:cs typeface="+mn-cs"/>
      </a:defRPr>
    </a:lvl6pPr>
    <a:lvl7pPr marL="7438735" algn="l" defTabSz="2479578" rtl="0" eaLnBrk="1" latinLnBrk="0" hangingPunct="1">
      <a:defRPr sz="3254" kern="1200">
        <a:solidFill>
          <a:schemeClr val="tx1"/>
        </a:solidFill>
        <a:latin typeface="+mn-lt"/>
        <a:ea typeface="+mn-ea"/>
        <a:cs typeface="+mn-cs"/>
      </a:defRPr>
    </a:lvl7pPr>
    <a:lvl8pPr marL="8678525" algn="l" defTabSz="2479578" rtl="0" eaLnBrk="1" latinLnBrk="0" hangingPunct="1">
      <a:defRPr sz="3254" kern="1200">
        <a:solidFill>
          <a:schemeClr val="tx1"/>
        </a:solidFill>
        <a:latin typeface="+mn-lt"/>
        <a:ea typeface="+mn-ea"/>
        <a:cs typeface="+mn-cs"/>
      </a:defRPr>
    </a:lvl8pPr>
    <a:lvl9pPr marL="9918314" algn="l" defTabSz="2479578"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38388" y="1143000"/>
            <a:ext cx="2181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54855E7-2B1F-DF47-9A8B-29F9C1C666D8}" type="slidenum">
              <a:rPr lang="de-DE" smtClean="0"/>
              <a:t>1</a:t>
            </a:fld>
            <a:endParaRPr lang="de-DE"/>
          </a:p>
        </p:txBody>
      </p:sp>
    </p:spTree>
    <p:extLst>
      <p:ext uri="{BB962C8B-B14F-4D97-AF65-F5344CB8AC3E}">
        <p14:creationId xmlns:p14="http://schemas.microsoft.com/office/powerpoint/2010/main" val="427079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de-DE"/>
              <a:t>Mastertitelformat bearbeiten</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BC5D801-5F01-5347-98E7-7AAB33A35775}" type="datetimeFigureOut">
              <a:rPr lang="de-DE" smtClean="0"/>
              <a:t>07.11.23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7733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C5D801-5F01-5347-98E7-7AAB33A35775}" type="datetimeFigureOut">
              <a:rPr lang="de-DE" smtClean="0"/>
              <a:t>07.11.23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09441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C5D801-5F01-5347-98E7-7AAB33A35775}" type="datetimeFigureOut">
              <a:rPr lang="de-DE" smtClean="0"/>
              <a:t>07.11.23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79968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BC5D801-5F01-5347-98E7-7AAB33A35775}" type="datetimeFigureOut">
              <a:rPr lang="de-DE" smtClean="0"/>
              <a:t>07.11.23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56321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de-DE"/>
              <a:t>Mastertitelformat bearbeiten</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BC5D801-5F01-5347-98E7-7AAB33A35775}" type="datetimeFigureOut">
              <a:rPr lang="de-DE" smtClean="0"/>
              <a:t>07.11.23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155254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BC5D801-5F01-5347-98E7-7AAB33A35775}" type="datetimeFigureOut">
              <a:rPr lang="de-DE" smtClean="0"/>
              <a:t>07.11.23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50727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4" name="Content Placeholder 3"/>
          <p:cNvSpPr>
            <a:spLocks noGrp="1"/>
          </p:cNvSpPr>
          <p:nvPr>
            <p:ph sz="half" idx="2"/>
          </p:nvPr>
        </p:nvSpPr>
        <p:spPr>
          <a:xfrm>
            <a:off x="1472912" y="11058863"/>
            <a:ext cx="9046274"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de-DE"/>
              <a:t>Mastertextformat bearbeiten</a:t>
            </a:r>
          </a:p>
        </p:txBody>
      </p:sp>
      <p:sp>
        <p:nvSpPr>
          <p:cNvPr id="6" name="Content Placeholder 5"/>
          <p:cNvSpPr>
            <a:spLocks noGrp="1"/>
          </p:cNvSpPr>
          <p:nvPr>
            <p:ph sz="quarter" idx="4"/>
          </p:nvPr>
        </p:nvSpPr>
        <p:spPr>
          <a:xfrm>
            <a:off x="10825461" y="11058863"/>
            <a:ext cx="9090826"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BC5D801-5F01-5347-98E7-7AAB33A35775}" type="datetimeFigureOut">
              <a:rPr lang="de-DE" smtClean="0"/>
              <a:t>07.11.23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85350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BC5D801-5F01-5347-98E7-7AAB33A35775}" type="datetimeFigureOut">
              <a:rPr lang="de-DE" smtClean="0"/>
              <a:t>07.11.23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160983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5D801-5F01-5347-98E7-7AAB33A35775}" type="datetimeFigureOut">
              <a:rPr lang="de-DE" smtClean="0"/>
              <a:t>07.11.23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217120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2BC5D801-5F01-5347-98E7-7AAB33A35775}" type="datetimeFigureOut">
              <a:rPr lang="de-DE" smtClean="0"/>
              <a:t>07.11.23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337934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de-DE"/>
              <a:t>Mastertitelformat bearbeiten</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2BC5D801-5F01-5347-98E7-7AAB33A35775}" type="datetimeFigureOut">
              <a:rPr lang="de-DE" smtClean="0"/>
              <a:t>07.11.23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2E644BB-D385-B14B-9C91-E9FC62E54A69}" type="slidenum">
              <a:rPr lang="de-DE" smtClean="0"/>
              <a:t>‹Nr.›</a:t>
            </a:fld>
            <a:endParaRPr lang="de-DE"/>
          </a:p>
        </p:txBody>
      </p:sp>
    </p:spTree>
    <p:extLst>
      <p:ext uri="{BB962C8B-B14F-4D97-AF65-F5344CB8AC3E}">
        <p14:creationId xmlns:p14="http://schemas.microsoft.com/office/powerpoint/2010/main" val="1816370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2BC5D801-5F01-5347-98E7-7AAB33A35775}" type="datetimeFigureOut">
              <a:rPr lang="de-DE" smtClean="0"/>
              <a:t>07.11.23</a:t>
            </a:fld>
            <a:endParaRPr lang="de-DE"/>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02E644BB-D385-B14B-9C91-E9FC62E54A69}" type="slidenum">
              <a:rPr lang="de-DE" smtClean="0"/>
              <a:t>‹Nr.›</a:t>
            </a:fld>
            <a:endParaRPr lang="de-DE"/>
          </a:p>
        </p:txBody>
      </p:sp>
    </p:spTree>
    <p:extLst>
      <p:ext uri="{BB962C8B-B14F-4D97-AF65-F5344CB8AC3E}">
        <p14:creationId xmlns:p14="http://schemas.microsoft.com/office/powerpoint/2010/main" val="33154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11.png"/><Relationship Id="rId14" Type="http://schemas.openxmlformats.org/officeDocument/2006/relationships/image" Target="../media/image12.jpg"/><Relationship Id="rId1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Kleidung, Person, Menschliches Gesicht, Schuhwerk enthält.&#10;&#10;Automatisch generierte Beschreibung">
            <a:extLst>
              <a:ext uri="{FF2B5EF4-FFF2-40B4-BE49-F238E27FC236}">
                <a16:creationId xmlns:a16="http://schemas.microsoft.com/office/drawing/2014/main" xmlns="" id="{61A68F2A-82D0-D367-1361-7F74FD8B2214}"/>
              </a:ext>
            </a:extLst>
          </p:cNvPr>
          <p:cNvPicPr>
            <a:picLocks noChangeAspect="1"/>
          </p:cNvPicPr>
          <p:nvPr/>
        </p:nvPicPr>
        <p:blipFill>
          <a:blip r:embed="rId3"/>
          <a:stretch>
            <a:fillRect/>
          </a:stretch>
        </p:blipFill>
        <p:spPr>
          <a:xfrm>
            <a:off x="5317120" y="16956635"/>
            <a:ext cx="9239986" cy="6159991"/>
          </a:xfrm>
          <a:prstGeom prst="rect">
            <a:avLst/>
          </a:prstGeom>
        </p:spPr>
      </p:pic>
      <p:sp>
        <p:nvSpPr>
          <p:cNvPr id="1039" name="Parallelogramm 1037">
            <a:extLst>
              <a:ext uri="{FF2B5EF4-FFF2-40B4-BE49-F238E27FC236}">
                <a16:creationId xmlns:a16="http://schemas.microsoft.com/office/drawing/2014/main" xmlns="" id="{9336306A-4F15-5372-FC44-D12825749ED2}"/>
              </a:ext>
            </a:extLst>
          </p:cNvPr>
          <p:cNvSpPr/>
          <p:nvPr/>
        </p:nvSpPr>
        <p:spPr>
          <a:xfrm rot="10800000">
            <a:off x="12736654" y="16942161"/>
            <a:ext cx="8710472" cy="6169260"/>
          </a:xfrm>
          <a:custGeom>
            <a:avLst/>
            <a:gdLst>
              <a:gd name="connsiteX0" fmla="*/ 0 w 3088105"/>
              <a:gd name="connsiteY0" fmla="*/ 2061411 h 2061411"/>
              <a:gd name="connsiteX1" fmla="*/ 515353 w 3088105"/>
              <a:gd name="connsiteY1" fmla="*/ 0 h 2061411"/>
              <a:gd name="connsiteX2" fmla="*/ 3088105 w 3088105"/>
              <a:gd name="connsiteY2" fmla="*/ 0 h 2061411"/>
              <a:gd name="connsiteX3" fmla="*/ 2572752 w 3088105"/>
              <a:gd name="connsiteY3" fmla="*/ 2061411 h 2061411"/>
              <a:gd name="connsiteX4" fmla="*/ 0 w 3088105"/>
              <a:gd name="connsiteY4" fmla="*/ 2061411 h 2061411"/>
              <a:gd name="connsiteX0" fmla="*/ 0 w 3088105"/>
              <a:gd name="connsiteY0" fmla="*/ 2061411 h 2061411"/>
              <a:gd name="connsiteX1" fmla="*/ 4365 w 3088105"/>
              <a:gd name="connsiteY1" fmla="*/ 0 h 2061411"/>
              <a:gd name="connsiteX2" fmla="*/ 3088105 w 3088105"/>
              <a:gd name="connsiteY2" fmla="*/ 0 h 2061411"/>
              <a:gd name="connsiteX3" fmla="*/ 2572752 w 3088105"/>
              <a:gd name="connsiteY3" fmla="*/ 2061411 h 2061411"/>
              <a:gd name="connsiteX4" fmla="*/ 0 w 3088105"/>
              <a:gd name="connsiteY4" fmla="*/ 2061411 h 20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05" h="2061411">
                <a:moveTo>
                  <a:pt x="0" y="2061411"/>
                </a:moveTo>
                <a:lnTo>
                  <a:pt x="4365" y="0"/>
                </a:lnTo>
                <a:lnTo>
                  <a:pt x="3088105" y="0"/>
                </a:lnTo>
                <a:lnTo>
                  <a:pt x="2572752" y="2061411"/>
                </a:lnTo>
                <a:lnTo>
                  <a:pt x="0" y="2061411"/>
                </a:lnTo>
                <a:close/>
              </a:path>
            </a:pathLst>
          </a:custGeom>
          <a:solidFill>
            <a:srgbClr val="CE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8" name="Parallelogramm 1037">
            <a:extLst>
              <a:ext uri="{FF2B5EF4-FFF2-40B4-BE49-F238E27FC236}">
                <a16:creationId xmlns:a16="http://schemas.microsoft.com/office/drawing/2014/main" xmlns="" id="{41EE2BCC-2C91-0D78-72FD-2FD3180391C0}"/>
              </a:ext>
            </a:extLst>
          </p:cNvPr>
          <p:cNvSpPr/>
          <p:nvPr/>
        </p:nvSpPr>
        <p:spPr>
          <a:xfrm>
            <a:off x="2768" y="16945661"/>
            <a:ext cx="8283982" cy="6169260"/>
          </a:xfrm>
          <a:custGeom>
            <a:avLst/>
            <a:gdLst>
              <a:gd name="connsiteX0" fmla="*/ 0 w 3088105"/>
              <a:gd name="connsiteY0" fmla="*/ 2061411 h 2061411"/>
              <a:gd name="connsiteX1" fmla="*/ 515353 w 3088105"/>
              <a:gd name="connsiteY1" fmla="*/ 0 h 2061411"/>
              <a:gd name="connsiteX2" fmla="*/ 3088105 w 3088105"/>
              <a:gd name="connsiteY2" fmla="*/ 0 h 2061411"/>
              <a:gd name="connsiteX3" fmla="*/ 2572752 w 3088105"/>
              <a:gd name="connsiteY3" fmla="*/ 2061411 h 2061411"/>
              <a:gd name="connsiteX4" fmla="*/ 0 w 3088105"/>
              <a:gd name="connsiteY4" fmla="*/ 2061411 h 2061411"/>
              <a:gd name="connsiteX0" fmla="*/ 0 w 3088105"/>
              <a:gd name="connsiteY0" fmla="*/ 2061411 h 2061411"/>
              <a:gd name="connsiteX1" fmla="*/ 4365 w 3088105"/>
              <a:gd name="connsiteY1" fmla="*/ 0 h 2061411"/>
              <a:gd name="connsiteX2" fmla="*/ 3088105 w 3088105"/>
              <a:gd name="connsiteY2" fmla="*/ 0 h 2061411"/>
              <a:gd name="connsiteX3" fmla="*/ 2572752 w 3088105"/>
              <a:gd name="connsiteY3" fmla="*/ 2061411 h 2061411"/>
              <a:gd name="connsiteX4" fmla="*/ 0 w 3088105"/>
              <a:gd name="connsiteY4" fmla="*/ 2061411 h 20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105" h="2061411">
                <a:moveTo>
                  <a:pt x="0" y="2061411"/>
                </a:moveTo>
                <a:lnTo>
                  <a:pt x="4365" y="0"/>
                </a:lnTo>
                <a:lnTo>
                  <a:pt x="3088105" y="0"/>
                </a:lnTo>
                <a:lnTo>
                  <a:pt x="2572752" y="2061411"/>
                </a:lnTo>
                <a:lnTo>
                  <a:pt x="0" y="2061411"/>
                </a:lnTo>
                <a:close/>
              </a:path>
            </a:pathLst>
          </a:custGeom>
          <a:solidFill>
            <a:srgbClr val="CE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Manuelle Eingabe 61">
            <a:extLst>
              <a:ext uri="{FF2B5EF4-FFF2-40B4-BE49-F238E27FC236}">
                <a16:creationId xmlns:a16="http://schemas.microsoft.com/office/drawing/2014/main" xmlns="" id="{492B975D-4DF9-4CE0-9AFD-8356357142E9}"/>
              </a:ext>
            </a:extLst>
          </p:cNvPr>
          <p:cNvSpPr/>
          <p:nvPr/>
        </p:nvSpPr>
        <p:spPr>
          <a:xfrm>
            <a:off x="-3111503" y="1226613"/>
            <a:ext cx="21383623" cy="11029187"/>
          </a:xfrm>
          <a:prstGeom prst="flowChartManualInput">
            <a:avLst/>
          </a:prstGeom>
          <a:solidFill>
            <a:srgbClr val="CEA9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Schrift, Grafiken enthält.&#10;&#10;Automatisch generierte Beschreibung">
            <a:extLst>
              <a:ext uri="{FF2B5EF4-FFF2-40B4-BE49-F238E27FC236}">
                <a16:creationId xmlns:a16="http://schemas.microsoft.com/office/drawing/2014/main" xmlns="" id="{A25765B2-04DA-993F-8B78-7492FF86C4C9}"/>
              </a:ext>
            </a:extLst>
          </p:cNvPr>
          <p:cNvPicPr>
            <a:picLocks noChangeAspect="1"/>
          </p:cNvPicPr>
          <p:nvPr/>
        </p:nvPicPr>
        <p:blipFill>
          <a:blip r:embed="rId4"/>
          <a:stretch>
            <a:fillRect/>
          </a:stretch>
        </p:blipFill>
        <p:spPr>
          <a:xfrm>
            <a:off x="8772149" y="28564850"/>
            <a:ext cx="1341120" cy="1320800"/>
          </a:xfrm>
          <a:prstGeom prst="rect">
            <a:avLst/>
          </a:prstGeom>
        </p:spPr>
      </p:pic>
      <p:pic>
        <p:nvPicPr>
          <p:cNvPr id="7" name="Grafik 6" descr="Ein Bild, das Text, Schrift, Screenshot, Grafikdesign enthält.&#10;&#10;Automatisch generierte Beschreibung">
            <a:extLst>
              <a:ext uri="{FF2B5EF4-FFF2-40B4-BE49-F238E27FC236}">
                <a16:creationId xmlns:a16="http://schemas.microsoft.com/office/drawing/2014/main" xmlns="" id="{DF11EB4C-5FEA-8658-C08F-6491C76CC8A5}"/>
              </a:ext>
            </a:extLst>
          </p:cNvPr>
          <p:cNvPicPr>
            <a:picLocks noChangeAspect="1"/>
          </p:cNvPicPr>
          <p:nvPr/>
        </p:nvPicPr>
        <p:blipFill>
          <a:blip r:embed="rId5"/>
          <a:stretch>
            <a:fillRect/>
          </a:stretch>
        </p:blipFill>
        <p:spPr>
          <a:xfrm>
            <a:off x="608554" y="28555996"/>
            <a:ext cx="2536747" cy="1085686"/>
          </a:xfrm>
          <a:prstGeom prst="rect">
            <a:avLst/>
          </a:prstGeom>
        </p:spPr>
      </p:pic>
      <p:pic>
        <p:nvPicPr>
          <p:cNvPr id="9" name="Grafik 8" descr="Ein Bild, das Schrift, Grafiken, Text, weiß enthält.&#10;&#10;Automatisch generierte Beschreibung">
            <a:extLst>
              <a:ext uri="{FF2B5EF4-FFF2-40B4-BE49-F238E27FC236}">
                <a16:creationId xmlns:a16="http://schemas.microsoft.com/office/drawing/2014/main" xmlns="" id="{4A1B3BA4-7AAA-AF4A-484E-667D769D0FCB}"/>
              </a:ext>
            </a:extLst>
          </p:cNvPr>
          <p:cNvPicPr>
            <a:picLocks noChangeAspect="1"/>
          </p:cNvPicPr>
          <p:nvPr/>
        </p:nvPicPr>
        <p:blipFill>
          <a:blip r:embed="rId6"/>
          <a:stretch>
            <a:fillRect/>
          </a:stretch>
        </p:blipFill>
        <p:spPr>
          <a:xfrm>
            <a:off x="18681630" y="29441390"/>
            <a:ext cx="1338866" cy="372674"/>
          </a:xfrm>
          <a:prstGeom prst="rect">
            <a:avLst/>
          </a:prstGeom>
        </p:spPr>
      </p:pic>
      <p:pic>
        <p:nvPicPr>
          <p:cNvPr id="11" name="Grafik 10" descr="Ein Bild, das Schrift, Logo, Symbol, Grafiken enthält.&#10;&#10;Automatisch generierte Beschreibung">
            <a:extLst>
              <a:ext uri="{FF2B5EF4-FFF2-40B4-BE49-F238E27FC236}">
                <a16:creationId xmlns:a16="http://schemas.microsoft.com/office/drawing/2014/main" xmlns="" id="{598F2BEE-0961-E0A6-365F-DA45B6243D6A}"/>
              </a:ext>
            </a:extLst>
          </p:cNvPr>
          <p:cNvPicPr>
            <a:picLocks noChangeAspect="1"/>
          </p:cNvPicPr>
          <p:nvPr/>
        </p:nvPicPr>
        <p:blipFill>
          <a:blip r:embed="rId7"/>
          <a:stretch>
            <a:fillRect/>
          </a:stretch>
        </p:blipFill>
        <p:spPr>
          <a:xfrm>
            <a:off x="10917792" y="28510660"/>
            <a:ext cx="1710255" cy="1252581"/>
          </a:xfrm>
          <a:prstGeom prst="rect">
            <a:avLst/>
          </a:prstGeom>
        </p:spPr>
      </p:pic>
      <p:pic>
        <p:nvPicPr>
          <p:cNvPr id="13" name="Grafik 12" descr="Ein Bild, das Text, Schrift, Grafiken, Logo enthält.&#10;&#10;Automatisch generierte Beschreibung">
            <a:extLst>
              <a:ext uri="{FF2B5EF4-FFF2-40B4-BE49-F238E27FC236}">
                <a16:creationId xmlns:a16="http://schemas.microsoft.com/office/drawing/2014/main" xmlns="" id="{1E7CD71C-6862-16EC-B325-13F75881BA83}"/>
              </a:ext>
            </a:extLst>
          </p:cNvPr>
          <p:cNvPicPr>
            <a:picLocks noChangeAspect="1"/>
          </p:cNvPicPr>
          <p:nvPr/>
        </p:nvPicPr>
        <p:blipFill>
          <a:blip r:embed="rId8"/>
          <a:stretch>
            <a:fillRect/>
          </a:stretch>
        </p:blipFill>
        <p:spPr>
          <a:xfrm>
            <a:off x="4702944" y="28982400"/>
            <a:ext cx="2047904" cy="368755"/>
          </a:xfrm>
          <a:prstGeom prst="rect">
            <a:avLst/>
          </a:prstGeom>
        </p:spPr>
      </p:pic>
      <p:pic>
        <p:nvPicPr>
          <p:cNvPr id="15" name="Grafik 14" descr="Ein Bild, das Text, Schrift, Screenshot, Grafiken enthält.&#10;&#10;Automatisch generierte Beschreibung">
            <a:extLst>
              <a:ext uri="{FF2B5EF4-FFF2-40B4-BE49-F238E27FC236}">
                <a16:creationId xmlns:a16="http://schemas.microsoft.com/office/drawing/2014/main" xmlns="" id="{8749FB56-0893-DF85-89C2-F10E0C6DFB7A}"/>
              </a:ext>
            </a:extLst>
          </p:cNvPr>
          <p:cNvPicPr>
            <a:picLocks noChangeAspect="1"/>
          </p:cNvPicPr>
          <p:nvPr/>
        </p:nvPicPr>
        <p:blipFill>
          <a:blip r:embed="rId9"/>
          <a:stretch>
            <a:fillRect/>
          </a:stretch>
        </p:blipFill>
        <p:spPr>
          <a:xfrm>
            <a:off x="15507291" y="29352915"/>
            <a:ext cx="1634982" cy="922298"/>
          </a:xfrm>
          <a:prstGeom prst="rect">
            <a:avLst/>
          </a:prstGeom>
        </p:spPr>
      </p:pic>
      <p:pic>
        <p:nvPicPr>
          <p:cNvPr id="19" name="Grafik 18" descr="Ein Bild, das Schrift, Text, Logo, Grafiken enthält.&#10;&#10;Automatisch generierte Beschreibung">
            <a:extLst>
              <a:ext uri="{FF2B5EF4-FFF2-40B4-BE49-F238E27FC236}">
                <a16:creationId xmlns:a16="http://schemas.microsoft.com/office/drawing/2014/main" xmlns="" id="{240175AC-902E-FC85-A48E-B45164EE4F68}"/>
              </a:ext>
            </a:extLst>
          </p:cNvPr>
          <p:cNvPicPr>
            <a:picLocks noChangeAspect="1"/>
          </p:cNvPicPr>
          <p:nvPr/>
        </p:nvPicPr>
        <p:blipFill>
          <a:blip r:embed="rId10"/>
          <a:stretch>
            <a:fillRect/>
          </a:stretch>
        </p:blipFill>
        <p:spPr>
          <a:xfrm>
            <a:off x="17132191" y="28564850"/>
            <a:ext cx="1593956" cy="749778"/>
          </a:xfrm>
          <a:prstGeom prst="rect">
            <a:avLst/>
          </a:prstGeom>
        </p:spPr>
      </p:pic>
      <p:pic>
        <p:nvPicPr>
          <p:cNvPr id="21" name="Grafik 20" descr="Ein Bild, das Text, Schrift, weiß, Screenshot enthält.&#10;&#10;Automatisch generierte Beschreibung">
            <a:extLst>
              <a:ext uri="{FF2B5EF4-FFF2-40B4-BE49-F238E27FC236}">
                <a16:creationId xmlns:a16="http://schemas.microsoft.com/office/drawing/2014/main" xmlns="" id="{91309FEC-9B60-400F-D0F2-8EC2817DDCFE}"/>
              </a:ext>
            </a:extLst>
          </p:cNvPr>
          <p:cNvPicPr>
            <a:picLocks noChangeAspect="1"/>
          </p:cNvPicPr>
          <p:nvPr/>
        </p:nvPicPr>
        <p:blipFill>
          <a:blip r:embed="rId11"/>
          <a:stretch>
            <a:fillRect/>
          </a:stretch>
        </p:blipFill>
        <p:spPr>
          <a:xfrm>
            <a:off x="13670321" y="28564850"/>
            <a:ext cx="1803400" cy="586161"/>
          </a:xfrm>
          <a:prstGeom prst="rect">
            <a:avLst/>
          </a:prstGeom>
        </p:spPr>
      </p:pic>
      <p:pic>
        <p:nvPicPr>
          <p:cNvPr id="23" name="Grafik 22" descr="Ein Bild, das Text, Schrift, Screenshot, Grafiken enthält.&#10;&#10;Automatisch generierte Beschreibung">
            <a:extLst>
              <a:ext uri="{FF2B5EF4-FFF2-40B4-BE49-F238E27FC236}">
                <a16:creationId xmlns:a16="http://schemas.microsoft.com/office/drawing/2014/main" xmlns="" id="{65855BA2-0EFA-F85D-4DA1-F1739067FC48}"/>
              </a:ext>
            </a:extLst>
          </p:cNvPr>
          <p:cNvPicPr>
            <a:picLocks noChangeAspect="1"/>
          </p:cNvPicPr>
          <p:nvPr/>
        </p:nvPicPr>
        <p:blipFill>
          <a:blip r:embed="rId12"/>
          <a:stretch>
            <a:fillRect/>
          </a:stretch>
        </p:blipFill>
        <p:spPr>
          <a:xfrm>
            <a:off x="20021517" y="28424209"/>
            <a:ext cx="1323095" cy="936078"/>
          </a:xfrm>
          <a:prstGeom prst="rect">
            <a:avLst/>
          </a:prstGeom>
        </p:spPr>
      </p:pic>
      <p:pic>
        <p:nvPicPr>
          <p:cNvPr id="1026" name="Picture 2" descr="Stasi-Unterlagen-Archiv">
            <a:extLst>
              <a:ext uri="{FF2B5EF4-FFF2-40B4-BE49-F238E27FC236}">
                <a16:creationId xmlns:a16="http://schemas.microsoft.com/office/drawing/2014/main" xmlns="" id="{16A44021-7940-49FA-6CB4-E567D9AF90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47690" y="29314628"/>
            <a:ext cx="1420244" cy="616411"/>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descr="Ein Bild, das Text, Schrift, weiß, Grafiken enthält.&#10;&#10;Automatisch generierte Beschreibung">
            <a:extLst>
              <a:ext uri="{FF2B5EF4-FFF2-40B4-BE49-F238E27FC236}">
                <a16:creationId xmlns:a16="http://schemas.microsoft.com/office/drawing/2014/main" xmlns="" id="{4C91A31C-8ABB-8687-BB61-E65122659C65}"/>
              </a:ext>
            </a:extLst>
          </p:cNvPr>
          <p:cNvPicPr>
            <a:picLocks noChangeAspect="1"/>
          </p:cNvPicPr>
          <p:nvPr/>
        </p:nvPicPr>
        <p:blipFill>
          <a:blip r:embed="rId14"/>
          <a:stretch>
            <a:fillRect/>
          </a:stretch>
        </p:blipFill>
        <p:spPr>
          <a:xfrm>
            <a:off x="1121713" y="793121"/>
            <a:ext cx="5156200" cy="1600200"/>
          </a:xfrm>
          <a:prstGeom prst="rect">
            <a:avLst/>
          </a:prstGeom>
        </p:spPr>
      </p:pic>
      <p:sp>
        <p:nvSpPr>
          <p:cNvPr id="29" name="Textfeld 28">
            <a:extLst>
              <a:ext uri="{FF2B5EF4-FFF2-40B4-BE49-F238E27FC236}">
                <a16:creationId xmlns:a16="http://schemas.microsoft.com/office/drawing/2014/main" xmlns="" id="{CA204F6C-FABA-3344-4675-1B5608C70B9C}"/>
              </a:ext>
            </a:extLst>
          </p:cNvPr>
          <p:cNvSpPr txBox="1"/>
          <p:nvPr/>
        </p:nvSpPr>
        <p:spPr>
          <a:xfrm>
            <a:off x="1090296" y="3964310"/>
            <a:ext cx="17019904" cy="830997"/>
          </a:xfrm>
          <a:prstGeom prst="rect">
            <a:avLst/>
          </a:prstGeom>
          <a:noFill/>
        </p:spPr>
        <p:txBody>
          <a:bodyPr wrap="square" rtlCol="0">
            <a:spAutoFit/>
          </a:bodyPr>
          <a:lstStyle/>
          <a:p>
            <a:r>
              <a:rPr lang="de-DE" sz="4800" b="1" i="1" dirty="0">
                <a:solidFill>
                  <a:schemeClr val="bg1"/>
                </a:solidFill>
                <a:latin typeface="Lato" panose="020F0502020204030203" pitchFamily="34" charset="0"/>
                <a:ea typeface="Lato" panose="020F0502020204030203" pitchFamily="34" charset="0"/>
                <a:cs typeface="Lato" panose="020F0502020204030203" pitchFamily="34" charset="0"/>
              </a:rPr>
              <a:t>Potentiale historischer Lernorte diskutieren (</a:t>
            </a:r>
            <a:r>
              <a:rPr lang="de-DE" sz="4800" b="1" i="1" dirty="0" err="1">
                <a:solidFill>
                  <a:schemeClr val="bg1"/>
                </a:solidFill>
                <a:latin typeface="Lato" panose="020F0502020204030203" pitchFamily="34" charset="0"/>
                <a:ea typeface="Lato" panose="020F0502020204030203" pitchFamily="34" charset="0"/>
                <a:cs typeface="Lato" panose="020F0502020204030203" pitchFamily="34" charset="0"/>
              </a:rPr>
              <a:t>SoSe</a:t>
            </a:r>
            <a:r>
              <a:rPr lang="de-DE" sz="4800" b="1" i="1" dirty="0">
                <a:solidFill>
                  <a:schemeClr val="bg1"/>
                </a:solidFill>
                <a:latin typeface="Lato" panose="020F0502020204030203" pitchFamily="34" charset="0"/>
                <a:ea typeface="Lato" panose="020F0502020204030203" pitchFamily="34" charset="0"/>
                <a:cs typeface="Lato" panose="020F0502020204030203" pitchFamily="34" charset="0"/>
              </a:rPr>
              <a:t> 2022)</a:t>
            </a:r>
          </a:p>
        </p:txBody>
      </p:sp>
      <p:sp>
        <p:nvSpPr>
          <p:cNvPr id="30" name="Textfeld 29">
            <a:extLst>
              <a:ext uri="{FF2B5EF4-FFF2-40B4-BE49-F238E27FC236}">
                <a16:creationId xmlns:a16="http://schemas.microsoft.com/office/drawing/2014/main" xmlns="" id="{D1672664-CA82-DD7C-6A21-E872EA326C05}"/>
              </a:ext>
            </a:extLst>
          </p:cNvPr>
          <p:cNvSpPr txBox="1"/>
          <p:nvPr/>
        </p:nvSpPr>
        <p:spPr>
          <a:xfrm>
            <a:off x="1077528" y="4820936"/>
            <a:ext cx="6935298" cy="646331"/>
          </a:xfrm>
          <a:prstGeom prst="rect">
            <a:avLst/>
          </a:prstGeom>
          <a:noFill/>
        </p:spPr>
        <p:txBody>
          <a:bodyPr wrap="square" rtlCol="0">
            <a:spAutoFit/>
          </a:bodyPr>
          <a:lstStyle/>
          <a:p>
            <a:r>
              <a:rPr lang="de-DE" sz="3600" b="1" i="1" dirty="0">
                <a:solidFill>
                  <a:schemeClr val="bg1"/>
                </a:solidFill>
                <a:latin typeface="Lato" panose="020F0502020204030203" pitchFamily="34" charset="0"/>
                <a:ea typeface="Lato" panose="020F0502020204030203" pitchFamily="34" charset="0"/>
                <a:cs typeface="Lato" panose="020F0502020204030203" pitchFamily="34" charset="0"/>
              </a:rPr>
              <a:t>Relevanz</a:t>
            </a:r>
          </a:p>
        </p:txBody>
      </p:sp>
      <p:sp>
        <p:nvSpPr>
          <p:cNvPr id="31" name="Textfeld 30">
            <a:extLst>
              <a:ext uri="{FF2B5EF4-FFF2-40B4-BE49-F238E27FC236}">
                <a16:creationId xmlns:a16="http://schemas.microsoft.com/office/drawing/2014/main" xmlns="" id="{6B7B4590-E1AF-3D39-1572-A1D3AF041132}"/>
              </a:ext>
            </a:extLst>
          </p:cNvPr>
          <p:cNvSpPr txBox="1"/>
          <p:nvPr/>
        </p:nvSpPr>
        <p:spPr>
          <a:xfrm>
            <a:off x="1090296" y="7289838"/>
            <a:ext cx="6935298" cy="646331"/>
          </a:xfrm>
          <a:prstGeom prst="rect">
            <a:avLst/>
          </a:prstGeom>
          <a:noFill/>
        </p:spPr>
        <p:txBody>
          <a:bodyPr wrap="square" rtlCol="0">
            <a:spAutoFit/>
          </a:bodyPr>
          <a:lstStyle/>
          <a:p>
            <a:r>
              <a:rPr lang="de-DE" sz="3600" b="1" i="1" dirty="0">
                <a:solidFill>
                  <a:schemeClr val="bg1"/>
                </a:solidFill>
                <a:latin typeface="Lato" panose="020F0502020204030203" pitchFamily="34" charset="0"/>
                <a:ea typeface="Lato" panose="020F0502020204030203" pitchFamily="34" charset="0"/>
                <a:cs typeface="Lato" panose="020F0502020204030203" pitchFamily="34" charset="0"/>
              </a:rPr>
              <a:t>Ziel</a:t>
            </a:r>
          </a:p>
        </p:txBody>
      </p:sp>
      <p:sp>
        <p:nvSpPr>
          <p:cNvPr id="32" name="Textfeld 31">
            <a:extLst>
              <a:ext uri="{FF2B5EF4-FFF2-40B4-BE49-F238E27FC236}">
                <a16:creationId xmlns:a16="http://schemas.microsoft.com/office/drawing/2014/main" xmlns="" id="{9076F449-AB84-B5CB-324D-7CD33B2D83A2}"/>
              </a:ext>
            </a:extLst>
          </p:cNvPr>
          <p:cNvSpPr txBox="1"/>
          <p:nvPr/>
        </p:nvSpPr>
        <p:spPr>
          <a:xfrm>
            <a:off x="1121712" y="12616304"/>
            <a:ext cx="6935298" cy="646331"/>
          </a:xfrm>
          <a:prstGeom prst="rect">
            <a:avLst/>
          </a:prstGeom>
          <a:noFill/>
        </p:spPr>
        <p:txBody>
          <a:bodyPr wrap="square" rtlCol="0">
            <a:spAutoFit/>
          </a:bodyPr>
          <a:lstStyle/>
          <a:p>
            <a:r>
              <a:rPr lang="de-DE" sz="3600" b="1" i="1" dirty="0">
                <a:latin typeface="Lato" panose="020F0502020204030203" pitchFamily="34" charset="0"/>
                <a:ea typeface="Lato" panose="020F0502020204030203" pitchFamily="34" charset="0"/>
                <a:cs typeface="Lato" panose="020F0502020204030203" pitchFamily="34" charset="0"/>
              </a:rPr>
              <a:t>Struktur</a:t>
            </a:r>
          </a:p>
        </p:txBody>
      </p:sp>
      <p:sp>
        <p:nvSpPr>
          <p:cNvPr id="33" name="Textfeld 32">
            <a:extLst>
              <a:ext uri="{FF2B5EF4-FFF2-40B4-BE49-F238E27FC236}">
                <a16:creationId xmlns:a16="http://schemas.microsoft.com/office/drawing/2014/main" xmlns="" id="{CC6A73E4-E295-1CAC-E554-78D939A7426D}"/>
              </a:ext>
            </a:extLst>
          </p:cNvPr>
          <p:cNvSpPr txBox="1"/>
          <p:nvPr/>
        </p:nvSpPr>
        <p:spPr>
          <a:xfrm>
            <a:off x="1121712" y="17439009"/>
            <a:ext cx="6935298" cy="646331"/>
          </a:xfrm>
          <a:prstGeom prst="rect">
            <a:avLst/>
          </a:prstGeom>
          <a:noFill/>
        </p:spPr>
        <p:txBody>
          <a:bodyPr wrap="square" rtlCol="0">
            <a:spAutoFit/>
          </a:bodyPr>
          <a:lstStyle/>
          <a:p>
            <a:r>
              <a:rPr lang="de-DE" sz="3600" b="1" i="1" dirty="0">
                <a:solidFill>
                  <a:schemeClr val="bg1"/>
                </a:solidFill>
                <a:latin typeface="Lato" panose="020F0502020204030203" pitchFamily="34" charset="0"/>
                <a:ea typeface="Lato" panose="020F0502020204030203" pitchFamily="34" charset="0"/>
                <a:cs typeface="Lato" panose="020F0502020204030203" pitchFamily="34" charset="0"/>
              </a:rPr>
              <a:t>Erfahrungen</a:t>
            </a:r>
          </a:p>
        </p:txBody>
      </p:sp>
      <p:sp>
        <p:nvSpPr>
          <p:cNvPr id="34" name="Textfeld 33">
            <a:extLst>
              <a:ext uri="{FF2B5EF4-FFF2-40B4-BE49-F238E27FC236}">
                <a16:creationId xmlns:a16="http://schemas.microsoft.com/office/drawing/2014/main" xmlns="" id="{A960A2ED-A12D-9FAE-FAC7-2B32AE866DCA}"/>
              </a:ext>
            </a:extLst>
          </p:cNvPr>
          <p:cNvSpPr txBox="1"/>
          <p:nvPr/>
        </p:nvSpPr>
        <p:spPr>
          <a:xfrm>
            <a:off x="1910946" y="23367755"/>
            <a:ext cx="6935298" cy="646331"/>
          </a:xfrm>
          <a:prstGeom prst="rect">
            <a:avLst/>
          </a:prstGeom>
          <a:noFill/>
        </p:spPr>
        <p:txBody>
          <a:bodyPr wrap="square" rtlCol="0">
            <a:spAutoFit/>
          </a:bodyPr>
          <a:lstStyle/>
          <a:p>
            <a:pPr algn="ctr"/>
            <a:r>
              <a:rPr lang="de-DE" sz="3600" b="1" i="1" dirty="0">
                <a:latin typeface="Lato" panose="020F0502020204030203" pitchFamily="34" charset="0"/>
                <a:ea typeface="Lato" panose="020F0502020204030203" pitchFamily="34" charset="0"/>
                <a:cs typeface="Lato" panose="020F0502020204030203" pitchFamily="34" charset="0"/>
              </a:rPr>
              <a:t>Potentiale</a:t>
            </a:r>
          </a:p>
        </p:txBody>
      </p:sp>
      <p:sp>
        <p:nvSpPr>
          <p:cNvPr id="35" name="Textfeld 34">
            <a:extLst>
              <a:ext uri="{FF2B5EF4-FFF2-40B4-BE49-F238E27FC236}">
                <a16:creationId xmlns:a16="http://schemas.microsoft.com/office/drawing/2014/main" xmlns="" id="{6E0F3C59-1B82-ED7B-8FF8-9631EF62DEB3}"/>
              </a:ext>
            </a:extLst>
          </p:cNvPr>
          <p:cNvSpPr txBox="1"/>
          <p:nvPr/>
        </p:nvSpPr>
        <p:spPr>
          <a:xfrm>
            <a:off x="13326612" y="23367755"/>
            <a:ext cx="6935298" cy="646331"/>
          </a:xfrm>
          <a:prstGeom prst="rect">
            <a:avLst/>
          </a:prstGeom>
          <a:noFill/>
        </p:spPr>
        <p:txBody>
          <a:bodyPr wrap="square" rtlCol="0">
            <a:spAutoFit/>
          </a:bodyPr>
          <a:lstStyle/>
          <a:p>
            <a:pPr algn="ctr"/>
            <a:r>
              <a:rPr lang="de-DE" sz="3600" b="1" i="1" dirty="0">
                <a:latin typeface="Lato" panose="020F0502020204030203" pitchFamily="34" charset="0"/>
                <a:ea typeface="Lato" panose="020F0502020204030203" pitchFamily="34" charset="0"/>
                <a:cs typeface="Lato" panose="020F0502020204030203" pitchFamily="34" charset="0"/>
              </a:rPr>
              <a:t>Herausforderungen</a:t>
            </a:r>
          </a:p>
        </p:txBody>
      </p:sp>
      <p:sp>
        <p:nvSpPr>
          <p:cNvPr id="36" name="Textfeld 35">
            <a:extLst>
              <a:ext uri="{FF2B5EF4-FFF2-40B4-BE49-F238E27FC236}">
                <a16:creationId xmlns:a16="http://schemas.microsoft.com/office/drawing/2014/main" xmlns="" id="{DD3D1E17-4BE1-3136-8B13-8D6940E1E3A4}"/>
              </a:ext>
            </a:extLst>
          </p:cNvPr>
          <p:cNvSpPr txBox="1"/>
          <p:nvPr/>
        </p:nvSpPr>
        <p:spPr>
          <a:xfrm>
            <a:off x="1121712" y="24041644"/>
            <a:ext cx="6935298" cy="646331"/>
          </a:xfrm>
          <a:prstGeom prst="rect">
            <a:avLst/>
          </a:prstGeom>
          <a:noFill/>
        </p:spPr>
        <p:txBody>
          <a:bodyPr wrap="square" rtlCol="0">
            <a:spAutoFit/>
          </a:bodyPr>
          <a:lstStyle/>
          <a:p>
            <a:r>
              <a:rPr lang="de-DE" sz="3600" b="1" i="1" dirty="0">
                <a:latin typeface="Lato" panose="020F0502020204030203" pitchFamily="34" charset="0"/>
                <a:ea typeface="Lato" panose="020F0502020204030203" pitchFamily="34" charset="0"/>
                <a:cs typeface="Lato" panose="020F0502020204030203" pitchFamily="34" charset="0"/>
              </a:rPr>
              <a:t>Universität</a:t>
            </a:r>
          </a:p>
        </p:txBody>
      </p:sp>
      <p:sp>
        <p:nvSpPr>
          <p:cNvPr id="37" name="Textfeld 36">
            <a:extLst>
              <a:ext uri="{FF2B5EF4-FFF2-40B4-BE49-F238E27FC236}">
                <a16:creationId xmlns:a16="http://schemas.microsoft.com/office/drawing/2014/main" xmlns="" id="{B57562AB-82B7-8F15-68F5-DA0B3F131573}"/>
              </a:ext>
            </a:extLst>
          </p:cNvPr>
          <p:cNvSpPr txBox="1"/>
          <p:nvPr/>
        </p:nvSpPr>
        <p:spPr>
          <a:xfrm>
            <a:off x="3804183" y="23987188"/>
            <a:ext cx="6935298" cy="646331"/>
          </a:xfrm>
          <a:prstGeom prst="rect">
            <a:avLst/>
          </a:prstGeom>
          <a:noFill/>
        </p:spPr>
        <p:txBody>
          <a:bodyPr wrap="square" rtlCol="0">
            <a:spAutoFit/>
          </a:bodyPr>
          <a:lstStyle/>
          <a:p>
            <a:pPr algn="r"/>
            <a:r>
              <a:rPr lang="de-DE" sz="3600" b="1" i="1" dirty="0">
                <a:latin typeface="Lato" panose="020F0502020204030203" pitchFamily="34" charset="0"/>
                <a:ea typeface="Lato" panose="020F0502020204030203" pitchFamily="34" charset="0"/>
                <a:cs typeface="Lato" panose="020F0502020204030203" pitchFamily="34" charset="0"/>
              </a:rPr>
              <a:t>Historische Lernorte</a:t>
            </a:r>
          </a:p>
        </p:txBody>
      </p:sp>
      <p:sp>
        <p:nvSpPr>
          <p:cNvPr id="38" name="Textfeld 37">
            <a:extLst>
              <a:ext uri="{FF2B5EF4-FFF2-40B4-BE49-F238E27FC236}">
                <a16:creationId xmlns:a16="http://schemas.microsoft.com/office/drawing/2014/main" xmlns="" id="{A5A2B9FC-FDDC-71C9-F380-66B6B4E90AE0}"/>
              </a:ext>
            </a:extLst>
          </p:cNvPr>
          <p:cNvSpPr txBox="1"/>
          <p:nvPr/>
        </p:nvSpPr>
        <p:spPr>
          <a:xfrm>
            <a:off x="1077528" y="5446728"/>
            <a:ext cx="18432278" cy="1815882"/>
          </a:xfrm>
          <a:prstGeom prst="rect">
            <a:avLst/>
          </a:prstGeom>
          <a:noFill/>
          <a:ln>
            <a:noFill/>
          </a:ln>
        </p:spPr>
        <p:txBody>
          <a:bodyPr wrap="square" rtlCol="0">
            <a:spAutoFit/>
          </a:bodyPr>
          <a:lstStyle/>
          <a:p>
            <a:r>
              <a:rPr lang="de-DE" sz="2800" dirty="0">
                <a:solidFill>
                  <a:schemeClr val="bg1"/>
                </a:solidFill>
                <a:effectLst/>
                <a:latin typeface="Lato" panose="020F0502020204030203" pitchFamily="34" charset="0"/>
                <a:ea typeface="Lato" panose="020F0502020204030203" pitchFamily="34" charset="0"/>
                <a:cs typeface="Lato" panose="020F0502020204030203" pitchFamily="34" charset="0"/>
              </a:rPr>
              <a:t>Historische Lernorte zur SED-Diktaturgeschichte haben in den vergangenen Jahren ein breites Bildungsangebot aufgebaut. Die Nutzung und kooperative Weiterentwicklung dieser vielschichtigen Bildungsangebote setzt jedoch voraus, dass bereits Studierende professionelle Kompetenzen zum Lernen an und mit historischen Lernorten aufbauen und Kooperationsmöglichkeiten kennen. </a:t>
            </a:r>
            <a:endPar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39" name="Textfeld 38">
            <a:extLst>
              <a:ext uri="{FF2B5EF4-FFF2-40B4-BE49-F238E27FC236}">
                <a16:creationId xmlns:a16="http://schemas.microsoft.com/office/drawing/2014/main" xmlns="" id="{B8A82912-589D-538B-560E-CF89D12F4111}"/>
              </a:ext>
            </a:extLst>
          </p:cNvPr>
          <p:cNvSpPr txBox="1"/>
          <p:nvPr/>
        </p:nvSpPr>
        <p:spPr>
          <a:xfrm>
            <a:off x="1046645" y="7978717"/>
            <a:ext cx="18432278" cy="1815882"/>
          </a:xfrm>
          <a:prstGeom prst="rect">
            <a:avLst/>
          </a:prstGeom>
          <a:noFill/>
          <a:ln>
            <a:noFill/>
          </a:ln>
        </p:spPr>
        <p:txBody>
          <a:bodyPr wrap="square" rtlCol="0">
            <a:spAutoFit/>
          </a:bodyPr>
          <a:lstStyle/>
          <a:p>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Durch Seminar und dreitägige Exkursion sollten die Studierenden geschichtskulturelle Kompetenzen zur Lernort- und Ausstellungsanalyse aufbauen und in der Diskussion mit Gedenkstätten- und Archivpädagogen vor Ort geschichtsdidaktische Kompetenzen zur Planung, Durchführung und Nachbereitung von Lernortbesuchen entwickeln. </a:t>
            </a:r>
          </a:p>
        </p:txBody>
      </p:sp>
      <p:sp>
        <p:nvSpPr>
          <p:cNvPr id="40" name="Textfeld 39">
            <a:extLst>
              <a:ext uri="{FF2B5EF4-FFF2-40B4-BE49-F238E27FC236}">
                <a16:creationId xmlns:a16="http://schemas.microsoft.com/office/drawing/2014/main" xmlns="" id="{5763B194-C36F-5DCE-91B0-78F6AE2557A6}"/>
              </a:ext>
            </a:extLst>
          </p:cNvPr>
          <p:cNvSpPr txBox="1"/>
          <p:nvPr/>
        </p:nvSpPr>
        <p:spPr>
          <a:xfrm>
            <a:off x="1132150" y="24728924"/>
            <a:ext cx="5291935" cy="1569660"/>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Theorie und Praxis verzahnen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Lernortrelevante Forschungsperspektiven entwickeln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Kooperationen etablieren</a:t>
            </a:r>
            <a:endParaRPr lang="de-DE" sz="2400" dirty="0">
              <a:latin typeface="Lato" panose="020F0502020204030203" pitchFamily="34" charset="0"/>
              <a:ea typeface="Lato" panose="020F0502020204030203" pitchFamily="34" charset="0"/>
              <a:cs typeface="Lato" panose="020F0502020204030203" pitchFamily="34" charset="0"/>
            </a:endParaRPr>
          </a:p>
        </p:txBody>
      </p:sp>
      <p:sp>
        <p:nvSpPr>
          <p:cNvPr id="41" name="Textfeld 40">
            <a:extLst>
              <a:ext uri="{FF2B5EF4-FFF2-40B4-BE49-F238E27FC236}">
                <a16:creationId xmlns:a16="http://schemas.microsoft.com/office/drawing/2014/main" xmlns="" id="{BB7D3751-2674-CAE1-943B-2EEB5F419495}"/>
              </a:ext>
            </a:extLst>
          </p:cNvPr>
          <p:cNvSpPr txBox="1"/>
          <p:nvPr/>
        </p:nvSpPr>
        <p:spPr>
          <a:xfrm>
            <a:off x="6766869" y="24687975"/>
            <a:ext cx="5412210" cy="1200329"/>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Mit Studierenden kooperieren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Bildungsarbeit reflektieren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Transfer und Multiplikation</a:t>
            </a:r>
            <a:endParaRPr lang="de-DE" sz="2400" dirty="0">
              <a:latin typeface="Lato" panose="020F0502020204030203" pitchFamily="34" charset="0"/>
              <a:ea typeface="Lato" panose="020F0502020204030203" pitchFamily="34" charset="0"/>
              <a:cs typeface="Lato" panose="020F0502020204030203" pitchFamily="34" charset="0"/>
            </a:endParaRPr>
          </a:p>
        </p:txBody>
      </p:sp>
      <p:sp>
        <p:nvSpPr>
          <p:cNvPr id="42" name="Textfeld 41">
            <a:extLst>
              <a:ext uri="{FF2B5EF4-FFF2-40B4-BE49-F238E27FC236}">
                <a16:creationId xmlns:a16="http://schemas.microsoft.com/office/drawing/2014/main" xmlns="" id="{815B6860-32BE-76ED-8808-61BBF8E1DB3D}"/>
              </a:ext>
            </a:extLst>
          </p:cNvPr>
          <p:cNvSpPr txBox="1"/>
          <p:nvPr/>
        </p:nvSpPr>
        <p:spPr>
          <a:xfrm>
            <a:off x="14616756" y="24432769"/>
            <a:ext cx="5412210" cy="2308324"/>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Zeitmanagement</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Gruppendynamik/Integration Lerngruppen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Heterogenität Interessen und Erwartungshaltungen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Universitäre Nachbereitung</a:t>
            </a:r>
            <a:endParaRPr lang="de-DE" sz="2400" dirty="0">
              <a:latin typeface="Lato" panose="020F0502020204030203" pitchFamily="34" charset="0"/>
              <a:ea typeface="Lato" panose="020F0502020204030203" pitchFamily="34" charset="0"/>
              <a:cs typeface="Lato" panose="020F0502020204030203" pitchFamily="34" charset="0"/>
            </a:endParaRPr>
          </a:p>
        </p:txBody>
      </p:sp>
      <p:sp>
        <p:nvSpPr>
          <p:cNvPr id="43" name="Textfeld 42">
            <a:extLst>
              <a:ext uri="{FF2B5EF4-FFF2-40B4-BE49-F238E27FC236}">
                <a16:creationId xmlns:a16="http://schemas.microsoft.com/office/drawing/2014/main" xmlns="" id="{2EA6998D-3DCA-266F-4001-EF72FABF299A}"/>
              </a:ext>
            </a:extLst>
          </p:cNvPr>
          <p:cNvSpPr txBox="1"/>
          <p:nvPr/>
        </p:nvSpPr>
        <p:spPr>
          <a:xfrm>
            <a:off x="1106356" y="14239538"/>
            <a:ext cx="6219281" cy="2308324"/>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Präkonzepte reflektieren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Theoretische Grundlagen erarbeiten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Analysekategorien entwickeln und (lokal) erproben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Geschichte der Lernorte recherchieren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Fragestellungen entwickeln</a:t>
            </a:r>
            <a:endParaRPr lang="de-DE" sz="2400" dirty="0">
              <a:latin typeface="Lato" panose="020F0502020204030203" pitchFamily="34" charset="0"/>
              <a:ea typeface="Lato" panose="020F0502020204030203" pitchFamily="34" charset="0"/>
              <a:cs typeface="Lato" panose="020F0502020204030203" pitchFamily="34" charset="0"/>
            </a:endParaRPr>
          </a:p>
        </p:txBody>
      </p:sp>
      <p:sp>
        <p:nvSpPr>
          <p:cNvPr id="46" name="Eingebuchteter Richtungspfeil 45">
            <a:extLst>
              <a:ext uri="{FF2B5EF4-FFF2-40B4-BE49-F238E27FC236}">
                <a16:creationId xmlns:a16="http://schemas.microsoft.com/office/drawing/2014/main" xmlns="" id="{FC016D1E-8882-2689-4122-1B2D40D75196}"/>
              </a:ext>
            </a:extLst>
          </p:cNvPr>
          <p:cNvSpPr/>
          <p:nvPr/>
        </p:nvSpPr>
        <p:spPr bwMode="auto">
          <a:xfrm>
            <a:off x="1132150" y="13358805"/>
            <a:ext cx="6193488" cy="837137"/>
          </a:xfrm>
          <a:prstGeom prst="chevron">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i="1" dirty="0">
                <a:solidFill>
                  <a:schemeClr val="tx1"/>
                </a:solidFill>
                <a:latin typeface="Lato"/>
                <a:ea typeface="Lato"/>
                <a:cs typeface="Lato"/>
              </a:rPr>
              <a:t>Vorbereitung</a:t>
            </a:r>
            <a:endParaRPr sz="2800" dirty="0"/>
          </a:p>
        </p:txBody>
      </p:sp>
      <p:sp>
        <p:nvSpPr>
          <p:cNvPr id="47" name="Eingebuchteter Richtungspfeil 46">
            <a:extLst>
              <a:ext uri="{FF2B5EF4-FFF2-40B4-BE49-F238E27FC236}">
                <a16:creationId xmlns:a16="http://schemas.microsoft.com/office/drawing/2014/main" xmlns="" id="{1A527A20-01CB-03AD-83B1-43F9289A64AE}"/>
              </a:ext>
            </a:extLst>
          </p:cNvPr>
          <p:cNvSpPr/>
          <p:nvPr/>
        </p:nvSpPr>
        <p:spPr bwMode="auto">
          <a:xfrm>
            <a:off x="7501658" y="13358804"/>
            <a:ext cx="6193488" cy="837137"/>
          </a:xfrm>
          <a:prstGeom prst="chevron">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i="1" dirty="0">
                <a:solidFill>
                  <a:schemeClr val="tx1"/>
                </a:solidFill>
                <a:latin typeface="Lato"/>
                <a:ea typeface="Lato"/>
                <a:cs typeface="Lato"/>
              </a:rPr>
              <a:t>Durchführung</a:t>
            </a:r>
            <a:endParaRPr sz="2800" dirty="0"/>
          </a:p>
        </p:txBody>
      </p:sp>
      <p:sp>
        <p:nvSpPr>
          <p:cNvPr id="48" name="Eingebuchteter Richtungspfeil 47">
            <a:extLst>
              <a:ext uri="{FF2B5EF4-FFF2-40B4-BE49-F238E27FC236}">
                <a16:creationId xmlns:a16="http://schemas.microsoft.com/office/drawing/2014/main" xmlns="" id="{944BC805-0DBD-313D-F188-0A6B07508481}"/>
              </a:ext>
            </a:extLst>
          </p:cNvPr>
          <p:cNvSpPr/>
          <p:nvPr/>
        </p:nvSpPr>
        <p:spPr bwMode="auto">
          <a:xfrm>
            <a:off x="13881606" y="13358803"/>
            <a:ext cx="6193488" cy="837137"/>
          </a:xfrm>
          <a:prstGeom prst="chevron">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b="1" i="1" dirty="0">
                <a:solidFill>
                  <a:schemeClr val="tx1"/>
                </a:solidFill>
                <a:latin typeface="Lato"/>
                <a:ea typeface="Lato"/>
                <a:cs typeface="Lato"/>
              </a:rPr>
              <a:t>Nachbereitung</a:t>
            </a:r>
            <a:endParaRPr sz="2800" dirty="0"/>
          </a:p>
        </p:txBody>
      </p:sp>
      <p:sp>
        <p:nvSpPr>
          <p:cNvPr id="49" name="Textfeld 48">
            <a:extLst>
              <a:ext uri="{FF2B5EF4-FFF2-40B4-BE49-F238E27FC236}">
                <a16:creationId xmlns:a16="http://schemas.microsoft.com/office/drawing/2014/main" xmlns="" id="{0862C560-CC16-887F-991F-42B98A99410C}"/>
              </a:ext>
            </a:extLst>
          </p:cNvPr>
          <p:cNvSpPr txBox="1"/>
          <p:nvPr/>
        </p:nvSpPr>
        <p:spPr>
          <a:xfrm>
            <a:off x="7501658" y="14245723"/>
            <a:ext cx="6168663" cy="1938992"/>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Fragestellung im Plenum formulieren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Ausstellungsanalyse in Gruppenarbeit</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(jeweils ein Lernort)</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Ideen zur Vor- und Nachbereitung entwickeln, vorstellen und diskutieren</a:t>
            </a:r>
          </a:p>
        </p:txBody>
      </p:sp>
      <p:sp>
        <p:nvSpPr>
          <p:cNvPr id="50" name="Textfeld 49">
            <a:extLst>
              <a:ext uri="{FF2B5EF4-FFF2-40B4-BE49-F238E27FC236}">
                <a16:creationId xmlns:a16="http://schemas.microsoft.com/office/drawing/2014/main" xmlns="" id="{857C308C-5CD8-2295-9E92-9BB79C41F2BC}"/>
              </a:ext>
            </a:extLst>
          </p:cNvPr>
          <p:cNvSpPr txBox="1"/>
          <p:nvPr/>
        </p:nvSpPr>
        <p:spPr>
          <a:xfrm>
            <a:off x="13967933" y="14245723"/>
            <a:ext cx="6629848" cy="1200329"/>
          </a:xfrm>
          <a:prstGeom prst="rect">
            <a:avLst/>
          </a:prstGeom>
          <a:noFill/>
          <a:ln>
            <a:noFill/>
          </a:ln>
        </p:spPr>
        <p:txBody>
          <a:bodyPr wrap="square" rtlCol="0">
            <a:spAutoFit/>
          </a:bodyPr>
          <a:lstStyle/>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Reflexion</a:t>
            </a:r>
          </a:p>
          <a:p>
            <a:pPr marL="171450" indent="-171450">
              <a:buFont typeface="Arial" panose="020B0604020202020204" pitchFamily="34" charset="0"/>
              <a:buChar char="•"/>
            </a:pPr>
            <a:r>
              <a:rPr lang="de-DE" sz="2400" kern="100" dirty="0">
                <a:effectLst/>
                <a:latin typeface="Lato" panose="020F0502020204030203" pitchFamily="34" charset="0"/>
                <a:ea typeface="Lato" panose="020F0502020204030203" pitchFamily="34" charset="0"/>
                <a:cs typeface="Lato" panose="020F0502020204030203" pitchFamily="34" charset="0"/>
              </a:rPr>
              <a:t>Konzepte der Vor- und Nachbereitung ausarbeiten</a:t>
            </a:r>
          </a:p>
        </p:txBody>
      </p:sp>
      <p:sp>
        <p:nvSpPr>
          <p:cNvPr id="51" name="Textfeld 50">
            <a:extLst>
              <a:ext uri="{FF2B5EF4-FFF2-40B4-BE49-F238E27FC236}">
                <a16:creationId xmlns:a16="http://schemas.microsoft.com/office/drawing/2014/main" xmlns="" id="{9F6FFD79-D320-9F0E-EAD9-4DC7C17B2BCE}"/>
              </a:ext>
            </a:extLst>
          </p:cNvPr>
          <p:cNvSpPr txBox="1"/>
          <p:nvPr/>
        </p:nvSpPr>
        <p:spPr>
          <a:xfrm>
            <a:off x="1106356" y="18368204"/>
            <a:ext cx="6069430" cy="3539430"/>
          </a:xfrm>
          <a:prstGeom prst="rect">
            <a:avLst/>
          </a:prstGeom>
          <a:noFill/>
          <a:ln>
            <a:noFill/>
          </a:ln>
        </p:spPr>
        <p:txBody>
          <a:bodyPr wrap="square" rtlCol="0">
            <a:spAutoFit/>
          </a:bodyPr>
          <a:lstStyle/>
          <a:p>
            <a:r>
              <a:rPr lang="de-DE" sz="28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„Sowohl thematisch-inhaltliche Vorbereitung (Geschichte des Ortes, historischer Kontext etc.) als auch Definierung und kritische Diskussion von Begriffen und Konzepten (Gedenkstätte, Authentizität, Historizität) sind essenziell für die Vorbereitung“.</a:t>
            </a:r>
            <a:endParaRPr lang="de-DE" sz="28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2" name="Textfeld 51">
            <a:extLst>
              <a:ext uri="{FF2B5EF4-FFF2-40B4-BE49-F238E27FC236}">
                <a16:creationId xmlns:a16="http://schemas.microsoft.com/office/drawing/2014/main" xmlns="" id="{C457D87E-B29C-8A21-F0A4-18C8B7CFB956}"/>
              </a:ext>
            </a:extLst>
          </p:cNvPr>
          <p:cNvSpPr txBox="1"/>
          <p:nvPr/>
        </p:nvSpPr>
        <p:spPr>
          <a:xfrm>
            <a:off x="14616756" y="18260410"/>
            <a:ext cx="5999909" cy="523220"/>
          </a:xfrm>
          <a:prstGeom prst="rect">
            <a:avLst/>
          </a:prstGeom>
          <a:noFill/>
          <a:ln>
            <a:noFill/>
          </a:ln>
        </p:spPr>
        <p:txBody>
          <a:bodyPr wrap="square" rtlCol="0">
            <a:spAutoFit/>
          </a:bodyPr>
          <a:lstStyle/>
          <a:p>
            <a:r>
              <a:rPr lang="de-DE" sz="28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„Zu wenig Zeit an den Lernorten!“</a:t>
            </a:r>
            <a:endParaRPr lang="de-DE" sz="28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1025" name="Gerade Verbindung 1024">
            <a:extLst>
              <a:ext uri="{FF2B5EF4-FFF2-40B4-BE49-F238E27FC236}">
                <a16:creationId xmlns:a16="http://schemas.microsoft.com/office/drawing/2014/main" xmlns="" id="{24BD6085-F5EB-5DCF-8198-52C532762429}"/>
              </a:ext>
            </a:extLst>
          </p:cNvPr>
          <p:cNvCxnSpPr>
            <a:cxnSpLocks/>
          </p:cNvCxnSpPr>
          <p:nvPr/>
        </p:nvCxnSpPr>
        <p:spPr>
          <a:xfrm>
            <a:off x="10691809" y="28055571"/>
            <a:ext cx="0" cy="19236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0" name="Textfeld 1029">
            <a:extLst>
              <a:ext uri="{FF2B5EF4-FFF2-40B4-BE49-F238E27FC236}">
                <a16:creationId xmlns:a16="http://schemas.microsoft.com/office/drawing/2014/main" xmlns="" id="{D8CE8028-84BC-549A-2342-88C92F35ADF5}"/>
              </a:ext>
            </a:extLst>
          </p:cNvPr>
          <p:cNvSpPr txBox="1"/>
          <p:nvPr/>
        </p:nvSpPr>
        <p:spPr>
          <a:xfrm>
            <a:off x="492553" y="27816862"/>
            <a:ext cx="9770231" cy="523220"/>
          </a:xfrm>
          <a:prstGeom prst="rect">
            <a:avLst/>
          </a:prstGeom>
          <a:noFill/>
        </p:spPr>
        <p:txBody>
          <a:bodyPr wrap="square" rtlCol="0">
            <a:spAutoFit/>
          </a:bodyPr>
          <a:lstStyle/>
          <a:p>
            <a:pPr algn="just"/>
            <a:r>
              <a:rPr lang="de-DE" sz="1400" b="1" dirty="0"/>
              <a:t>Das Projekt wird im Rahmen des Bundesprogramms „Jugend erinnert“, Förderlinie „SED-Unrecht“, gefördert von der Bundesbeauftragten für Kultur und Medien sowie der Bundesstiftung zur Aufarbeitung der SED-Diktatur</a:t>
            </a:r>
          </a:p>
        </p:txBody>
      </p:sp>
      <p:sp>
        <p:nvSpPr>
          <p:cNvPr id="1031" name="Textfeld 1030">
            <a:extLst>
              <a:ext uri="{FF2B5EF4-FFF2-40B4-BE49-F238E27FC236}">
                <a16:creationId xmlns:a16="http://schemas.microsoft.com/office/drawing/2014/main" xmlns="" id="{0B3B5C6D-3FFF-1F14-4F5D-F6CDA3D61DBE}"/>
              </a:ext>
            </a:extLst>
          </p:cNvPr>
          <p:cNvSpPr txBox="1"/>
          <p:nvPr/>
        </p:nvSpPr>
        <p:spPr>
          <a:xfrm>
            <a:off x="10827550" y="27815946"/>
            <a:ext cx="9770231" cy="307777"/>
          </a:xfrm>
          <a:prstGeom prst="rect">
            <a:avLst/>
          </a:prstGeom>
          <a:noFill/>
        </p:spPr>
        <p:txBody>
          <a:bodyPr wrap="square" rtlCol="0">
            <a:spAutoFit/>
          </a:bodyPr>
          <a:lstStyle/>
          <a:p>
            <a:pPr algn="just"/>
            <a:r>
              <a:rPr lang="de-DE" sz="1400" b="1" dirty="0"/>
              <a:t>Partnerinstitutionen im Projekt</a:t>
            </a:r>
          </a:p>
        </p:txBody>
      </p:sp>
      <p:sp>
        <p:nvSpPr>
          <p:cNvPr id="2" name="Textfeld 1">
            <a:extLst>
              <a:ext uri="{FF2B5EF4-FFF2-40B4-BE49-F238E27FC236}">
                <a16:creationId xmlns:a16="http://schemas.microsoft.com/office/drawing/2014/main" xmlns="" id="{FDA58C1C-F8A8-C3A3-B19C-52F0A97FA271}"/>
              </a:ext>
            </a:extLst>
          </p:cNvPr>
          <p:cNvSpPr txBox="1"/>
          <p:nvPr/>
        </p:nvSpPr>
        <p:spPr>
          <a:xfrm>
            <a:off x="1046645" y="10411542"/>
            <a:ext cx="18432278" cy="1815882"/>
          </a:xfrm>
          <a:prstGeom prst="rect">
            <a:avLst/>
          </a:prstGeom>
          <a:noFill/>
          <a:ln>
            <a:noFill/>
          </a:ln>
        </p:spPr>
        <p:txBody>
          <a:bodyPr wrap="square" rtlCol="0">
            <a:spAutoFit/>
          </a:bodyPr>
          <a:lstStyle/>
          <a:p>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Universitäten Jena und Münster</a:t>
            </a:r>
          </a:p>
          <a:p>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Historische Lernorte in der Vorbereitung: Villa </a:t>
            </a:r>
            <a:r>
              <a:rPr lang="de-DE" sz="28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ten</a:t>
            </a:r>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de-DE" sz="28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Hompel</a:t>
            </a:r>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r>
              <a:rPr lang="de-DE" sz="2800" kern="100" dirty="0" err="1">
                <a:solidFill>
                  <a:schemeClr val="bg1"/>
                </a:solidFill>
                <a:effectLst/>
                <a:latin typeface="Lato" panose="020F0502020204030203" pitchFamily="34" charset="0"/>
                <a:ea typeface="Lato" panose="020F0502020204030203" pitchFamily="34" charset="0"/>
                <a:cs typeface="Lato" panose="020F0502020204030203" pitchFamily="34" charset="0"/>
              </a:rPr>
              <a:t>Andreastraße</a:t>
            </a:r>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Erfurt</a:t>
            </a:r>
          </a:p>
          <a:p>
            <a:r>
              <a:rPr lang="de-DE"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Historische Lernorte bei der Exkursion: Gedenkstätte Berliner Mauer, Erinnerungsstätte Notaufnahmelager Marienfelde, Stasi-Unterlagenarchiv</a:t>
            </a:r>
          </a:p>
        </p:txBody>
      </p:sp>
      <p:sp>
        <p:nvSpPr>
          <p:cNvPr id="3" name="Textfeld 2">
            <a:extLst>
              <a:ext uri="{FF2B5EF4-FFF2-40B4-BE49-F238E27FC236}">
                <a16:creationId xmlns:a16="http://schemas.microsoft.com/office/drawing/2014/main" xmlns="" id="{864F6153-AB95-A5DA-BD51-6301E8524B69}"/>
              </a:ext>
            </a:extLst>
          </p:cNvPr>
          <p:cNvSpPr txBox="1"/>
          <p:nvPr/>
        </p:nvSpPr>
        <p:spPr>
          <a:xfrm>
            <a:off x="1046645" y="9834384"/>
            <a:ext cx="6935298" cy="646331"/>
          </a:xfrm>
          <a:prstGeom prst="rect">
            <a:avLst/>
          </a:prstGeom>
          <a:noFill/>
        </p:spPr>
        <p:txBody>
          <a:bodyPr wrap="square" rtlCol="0">
            <a:spAutoFit/>
          </a:bodyPr>
          <a:lstStyle/>
          <a:p>
            <a:r>
              <a:rPr lang="de-DE" sz="3600" b="1" i="1" dirty="0">
                <a:solidFill>
                  <a:schemeClr val="bg1"/>
                </a:solidFill>
                <a:latin typeface="Lato" panose="020F0502020204030203" pitchFamily="34" charset="0"/>
                <a:ea typeface="Lato" panose="020F0502020204030203" pitchFamily="34" charset="0"/>
                <a:cs typeface="Lato" panose="020F0502020204030203" pitchFamily="34" charset="0"/>
              </a:rPr>
              <a:t>Kooperationspartner</a:t>
            </a:r>
          </a:p>
        </p:txBody>
      </p:sp>
      <p:sp>
        <p:nvSpPr>
          <p:cNvPr id="4" name="Textfeld 3">
            <a:extLst>
              <a:ext uri="{FF2B5EF4-FFF2-40B4-BE49-F238E27FC236}">
                <a16:creationId xmlns:a16="http://schemas.microsoft.com/office/drawing/2014/main" xmlns="" id="{FCAAC731-A85B-F910-C922-85FB7AB405CB}"/>
              </a:ext>
            </a:extLst>
          </p:cNvPr>
          <p:cNvSpPr txBox="1"/>
          <p:nvPr/>
        </p:nvSpPr>
        <p:spPr>
          <a:xfrm>
            <a:off x="14616756" y="19756519"/>
            <a:ext cx="5999909" cy="1815882"/>
          </a:xfrm>
          <a:prstGeom prst="rect">
            <a:avLst/>
          </a:prstGeom>
          <a:noFill/>
          <a:ln>
            <a:noFill/>
          </a:ln>
        </p:spPr>
        <p:txBody>
          <a:bodyPr wrap="square" rtlCol="0">
            <a:spAutoFit/>
          </a:bodyPr>
          <a:lstStyle/>
          <a:p>
            <a:r>
              <a:rPr lang="de-DE" sz="2800" i="1" kern="100" dirty="0">
                <a:solidFill>
                  <a:schemeClr val="bg1"/>
                </a:solidFill>
                <a:effectLst/>
                <a:latin typeface="Lato" panose="020F0502020204030203" pitchFamily="34" charset="0"/>
                <a:ea typeface="Lato" panose="020F0502020204030203" pitchFamily="34" charset="0"/>
                <a:cs typeface="Lato" panose="020F0502020204030203" pitchFamily="34" charset="0"/>
              </a:rPr>
              <a:t>„Leider war die Zusammenarbeit aufgrund sehr heterogener Voraussetzungen schwierig.“ (Münster/Jena)</a:t>
            </a:r>
            <a:endParaRPr lang="de-DE" sz="28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Grafik 5" descr="Ein Bild, das Schrift, Kreis, Text, Screenshot enthält.&#10;&#10;Automatisch generierte Beschreibung">
            <a:extLst>
              <a:ext uri="{FF2B5EF4-FFF2-40B4-BE49-F238E27FC236}">
                <a16:creationId xmlns:a16="http://schemas.microsoft.com/office/drawing/2014/main" xmlns="" id="{1FF3A88B-B2D2-5F03-73B1-E14F09C8D9E9}"/>
              </a:ext>
            </a:extLst>
          </p:cNvPr>
          <p:cNvPicPr>
            <a:picLocks noChangeAspect="1"/>
          </p:cNvPicPr>
          <p:nvPr/>
        </p:nvPicPr>
        <p:blipFill>
          <a:blip r:embed="rId15"/>
          <a:stretch>
            <a:fillRect/>
          </a:stretch>
        </p:blipFill>
        <p:spPr>
          <a:xfrm>
            <a:off x="13934761" y="0"/>
            <a:ext cx="3924300" cy="3924300"/>
          </a:xfrm>
          <a:prstGeom prst="rect">
            <a:avLst/>
          </a:prstGeom>
        </p:spPr>
      </p:pic>
    </p:spTree>
    <p:extLst>
      <p:ext uri="{BB962C8B-B14F-4D97-AF65-F5344CB8AC3E}">
        <p14:creationId xmlns:p14="http://schemas.microsoft.com/office/powerpoint/2010/main" val="3610749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321</Words>
  <Application>Microsoft Macintosh PowerPoint</Application>
  <PresentationFormat>Benutzerdefiniert</PresentationFormat>
  <Paragraphs>45</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Maximilian Mensing</dc:creator>
  <cp:lastModifiedBy>Holger  Specht</cp:lastModifiedBy>
  <cp:revision>3</cp:revision>
  <dcterms:created xsi:type="dcterms:W3CDTF">2023-10-25T09:01:32Z</dcterms:created>
  <dcterms:modified xsi:type="dcterms:W3CDTF">2023-11-07T08:24:48Z</dcterms:modified>
</cp:coreProperties>
</file>